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86" r:id="rId3"/>
    <p:sldId id="284" r:id="rId4"/>
    <p:sldId id="285" r:id="rId5"/>
    <p:sldId id="288" r:id="rId6"/>
    <p:sldId id="259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18"/>
    <p:restoredTop sz="96341"/>
  </p:normalViewPr>
  <p:slideViewPr>
    <p:cSldViewPr snapToGrid="0" snapToObjects="1">
      <p:cViewPr varScale="1">
        <p:scale>
          <a:sx n="129" d="100"/>
          <a:sy n="129" d="100"/>
        </p:scale>
        <p:origin x="3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199756-D945-3D49-B6B2-8B32A8171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B685A23-F55F-5840-A52E-8E9231111F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5FBD8C-066C-5D4B-8AF6-D4D8BABF5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450-2EA0-C640-BC44-64F5B2DE8339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89079C8-D437-6142-8DD0-A5761C81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55B223-8141-0644-BC19-931212D0C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E879-AE6A-404A-BEBB-FE59967879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672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BCFF83-1F4A-E04D-AFB9-384372B0C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C1D2A01-D10B-1342-9E74-0BD126CDA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44997A-C8C4-554E-AB5D-9B18F37A8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450-2EA0-C640-BC44-64F5B2DE8339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7AF0D0-1B6A-AC4F-A57F-677A57D1E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CEBD3F-CEE1-DA40-B7A9-B708989AB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E879-AE6A-404A-BEBB-FE59967879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035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EDA73B6-AC83-D449-B2A6-69C7662ED5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66F5745-DDF6-A54A-83D0-79DC5305C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25C821-E67B-F34B-84D6-622092BA4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450-2EA0-C640-BC44-64F5B2DE8339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3192652-CC92-AF4B-AE03-4ED900DE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0FB907-26B8-DB42-B168-DA1BF9948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E879-AE6A-404A-BEBB-FE59967879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721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D2199D-32BB-3E4E-BC93-83912E8ED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4EE6FC-2720-1F42-817D-5F1312CCE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2CF6FA-F23D-984B-A387-78985BC2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450-2EA0-C640-BC44-64F5B2DE8339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618487-993F-A744-BCBB-E11360029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1C6B9B-FB23-424F-BD0D-25C464F1D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E879-AE6A-404A-BEBB-FE59967879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424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D820A0-C0AB-5F4B-91D0-B1205B208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781B0A8-0BE1-0E4D-8159-D7FBBAB6E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B881FC-715F-1B49-8B65-07B81BB77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450-2EA0-C640-BC44-64F5B2DE8339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67EC0B-FB40-7444-BA18-177E80A1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330943-3525-C344-82C0-3D884FE6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E879-AE6A-404A-BEBB-FE59967879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94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D7C346-EC07-E841-A2A6-46312B972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98C56B-7F97-A240-91D1-1DE9A55ED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07A073F-DD63-0541-9143-13FFF13D3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32B4932-B2FB-2347-A625-1431EBE6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450-2EA0-C640-BC44-64F5B2DE8339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CD197E2-BC4D-B44C-BE41-CFC81700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2D3DC09-7BDE-C14E-92AC-150093BC8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E879-AE6A-404A-BEBB-FE59967879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42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1B9C60-83AE-444B-93F9-641BD3301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23AA871-756B-3C44-861C-94421424B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601007C-778F-4143-BD45-5626B2648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4D8DEAD-4AFE-D142-8AF2-EC2AED45F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8F8D298-800C-3545-A216-0DF8DAD5D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7CC0A22-1DCA-D948-8CDD-67BF5C328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450-2EA0-C640-BC44-64F5B2DE8339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6CF5508-0B1E-5A47-9407-CA02AA1BE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45F734A-2B1C-6C47-B1B9-2A6A5845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E879-AE6A-404A-BEBB-FE59967879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757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0393BE-44A4-5A4E-AF80-22832C529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A28A76C-661D-DA44-B05B-7F0B41A5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450-2EA0-C640-BC44-64F5B2DE8339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2B2FF68-A567-424B-A8E1-EF443DD67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2330336-3068-D14C-8898-DBAF7E7BC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E879-AE6A-404A-BEBB-FE59967879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5776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8FF25FA-8358-C54C-A113-E3528983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450-2EA0-C640-BC44-64F5B2DE8339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A22406C-6AAC-C246-8CF6-9A0388FDF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E06EA9-A01F-DC41-AFA4-16065DF55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E879-AE6A-404A-BEBB-FE59967879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61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813429-D2F9-F547-ACE6-D9E69D17A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4F6091-AC98-3C40-BB7E-6B84DA5AB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D62A517-E235-4145-BB46-C497C6CB5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DE0D8FF-6A50-9149-B1CD-B7AB6FAC3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450-2EA0-C640-BC44-64F5B2DE8339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5311C85-6EC5-7F48-9B57-132BD4A39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8BB03A9-172D-C94A-AE52-812C0F375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E879-AE6A-404A-BEBB-FE59967879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34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0C24B3-EC15-9B49-A74D-1EC6FE89A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E279F89-7C58-3142-AADE-E9B04507C9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B124F53-6451-3448-9864-EA607D346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D296880-E0B3-574E-8E8D-60A827FBD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A450-2EA0-C640-BC44-64F5B2DE8339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07F86DA-E303-2F4F-A60A-9910280F6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3E90298-A262-A842-9573-D75BCE8EA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1E879-AE6A-404A-BEBB-FE59967879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537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AB763E-70D0-D249-99BC-572766263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44F1BC2-6364-E642-883D-716E9AB23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023A01-E80A-4E4A-92BC-CC6227DB37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7A450-2EA0-C640-BC44-64F5B2DE8339}" type="datetimeFigureOut">
              <a:rPr kumimoji="1" lang="ja-JP" altLang="en-US" smtClean="0"/>
              <a:t>2020/4/21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E99CF-0F30-B348-814F-FD03E82E6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90AD47-887E-A04E-9636-EB3BAC561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1E879-AE6A-404A-BEBB-FE59967879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47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7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4" Type="http://schemas.openxmlformats.org/officeDocument/2006/relationships/audio" Target="../media/media7.m4a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15492" y="2006207"/>
            <a:ext cx="6909952" cy="2625774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rgbClr val="00B0F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SFC</a:t>
            </a:r>
            <a:r>
              <a:rPr kumimoji="1" lang="ja-JP" altLang="en-US" dirty="0">
                <a:solidFill>
                  <a:srgbClr val="00B0F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朝鮮語研究室</a:t>
            </a:r>
            <a:br>
              <a:rPr kumimoji="1" lang="en-US" altLang="ja-JP" dirty="0">
                <a:solidFill>
                  <a:srgbClr val="00B0F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en-US" altLang="ja-JP" dirty="0">
                <a:solidFill>
                  <a:srgbClr val="00B0F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2020</a:t>
            </a:r>
            <a:r>
              <a:rPr lang="ja-JP" altLang="en-US" dirty="0">
                <a:solidFill>
                  <a:srgbClr val="00B0F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年 春学期</a:t>
            </a:r>
            <a:br>
              <a:rPr kumimoji="1" lang="en-US" altLang="ja-JP" dirty="0">
                <a:solidFill>
                  <a:srgbClr val="00B0F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dirty="0">
                <a:solidFill>
                  <a:srgbClr val="00B0F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ガイダンス 資料</a:t>
            </a:r>
            <a:endParaRPr kumimoji="1" lang="ja-JP" altLang="en-US" dirty="0">
              <a:solidFill>
                <a:srgbClr val="00B0F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8468" y="4393519"/>
            <a:ext cx="9144000" cy="1655762"/>
          </a:xfrm>
        </p:spPr>
        <p:txBody>
          <a:bodyPr>
            <a:normAutofit fontScale="85000" lnSpcReduction="20000"/>
          </a:bodyPr>
          <a:lstStyle/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en-US" altLang="ja-JP" sz="4800" dirty="0"/>
              <a:t>2020</a:t>
            </a:r>
            <a:r>
              <a:rPr lang="ja-JP" altLang="en-US" sz="4800" dirty="0"/>
              <a:t>年</a:t>
            </a:r>
            <a:r>
              <a:rPr lang="en-US" altLang="ja-JP" sz="4800" dirty="0"/>
              <a:t>4</a:t>
            </a:r>
            <a:r>
              <a:rPr lang="ja-JP" altLang="en-US" sz="4800" dirty="0"/>
              <a:t>月</a:t>
            </a:r>
            <a:r>
              <a:rPr lang="en-US" altLang="ja-JP" sz="4800" dirty="0"/>
              <a:t> </a:t>
            </a:r>
            <a:endParaRPr kumimoji="1" lang="ja-JP" altLang="en-US" sz="48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444" y="1134206"/>
            <a:ext cx="2828521" cy="4369777"/>
          </a:xfrm>
          <a:prstGeom prst="rect">
            <a:avLst/>
          </a:prstGeom>
        </p:spPr>
      </p:pic>
      <p:sp>
        <p:nvSpPr>
          <p:cNvPr id="10" name="AutoShape 2" descr="シンボルマーク：[慶應義塾]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65" y="306917"/>
            <a:ext cx="1995854" cy="1627055"/>
          </a:xfrm>
          <a:prstGeom prst="rect">
            <a:avLst/>
          </a:prstGeom>
        </p:spPr>
      </p:pic>
      <p:pic>
        <p:nvPicPr>
          <p:cNvPr id="12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53965" y="3069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6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650"/>
    </mc:Choice>
    <mc:Fallback xmlns="">
      <p:transition spd="slow" advClick="0" advTm="16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accent4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コースデザイン</a:t>
            </a:r>
            <a:endParaRPr kumimoji="1" lang="ja-JP" altLang="en-US" dirty="0">
              <a:solidFill>
                <a:schemeClr val="accent4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199" y="1916723"/>
            <a:ext cx="11075377" cy="47830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800" b="1" u="sng" dirty="0"/>
          </a:p>
          <a:p>
            <a:pPr marL="0" indent="0">
              <a:buNone/>
            </a:pPr>
            <a:endParaRPr kumimoji="1" lang="en-US" altLang="ja-JP" sz="900" b="1" u="sng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25" y="1448655"/>
            <a:ext cx="10001004" cy="4133541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7425782" y="4804411"/>
            <a:ext cx="4562973" cy="2007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/>
              <a:t>柳町功研究会（社会科学系）</a:t>
            </a:r>
            <a:endParaRPr lang="en-US" altLang="ja-JP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/>
              <a:t>髙木丈也研究会（人文社会系）</a:t>
            </a:r>
            <a:endParaRPr lang="en-US" altLang="ja-JP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/>
              <a:t>各種講義科目</a:t>
            </a:r>
            <a:endParaRPr lang="en-US" altLang="ja-JP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/>
              <a:t>　　　</a:t>
            </a:r>
            <a:r>
              <a:rPr lang="en-US" altLang="ja-JP" sz="1800" dirty="0"/>
              <a:t>(</a:t>
            </a:r>
            <a:r>
              <a:rPr lang="ja-JP" altLang="en-US" sz="1800" dirty="0"/>
              <a:t>韓国社会論</a:t>
            </a:r>
            <a:r>
              <a:rPr lang="en-US" altLang="ja-JP" sz="1800" dirty="0"/>
              <a:t>/</a:t>
            </a:r>
            <a:r>
              <a:rPr lang="ja-JP" altLang="en-US" sz="1800" dirty="0"/>
              <a:t>地域論</a:t>
            </a:r>
            <a:r>
              <a:rPr lang="en-US" altLang="ja-JP" sz="1800" dirty="0"/>
              <a:t>/</a:t>
            </a:r>
            <a:r>
              <a:rPr lang="ja-JP" altLang="en-US" sz="1800" dirty="0"/>
              <a:t>文化探究など</a:t>
            </a:r>
            <a:r>
              <a:rPr lang="en-US" altLang="ja-JP" sz="1800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/>
              <a:t>大学院アカデミックプロジェクト</a:t>
            </a:r>
            <a:endParaRPr lang="en-US" altLang="ja-JP" sz="1800" dirty="0"/>
          </a:p>
        </p:txBody>
      </p:sp>
      <p:sp>
        <p:nvSpPr>
          <p:cNvPr id="8" name="ストライプ矢印 7"/>
          <p:cNvSpPr/>
          <p:nvPr/>
        </p:nvSpPr>
        <p:spPr>
          <a:xfrm rot="2918409">
            <a:off x="6129072" y="4985110"/>
            <a:ext cx="1094410" cy="741122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66437" y="2528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7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0" advTm="50000"/>
    </mc:Choice>
    <mc:Fallback xmlns="">
      <p:transition spd="slow" advTm="5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accent4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講義担当者</a:t>
            </a:r>
            <a:r>
              <a:rPr lang="en-US" altLang="ja-JP" dirty="0">
                <a:solidFill>
                  <a:schemeClr val="accent4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(1)</a:t>
            </a:r>
            <a:endParaRPr kumimoji="1" lang="ja-JP" altLang="en-US" dirty="0">
              <a:solidFill>
                <a:schemeClr val="accent4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690688"/>
            <a:ext cx="11075377" cy="5292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u="sng" dirty="0"/>
              <a:t>◆専任教員</a:t>
            </a:r>
            <a:endParaRPr lang="en-US" altLang="ja-JP" b="1" u="sng" dirty="0"/>
          </a:p>
          <a:p>
            <a:pPr marL="0" indent="0">
              <a:buNone/>
            </a:pPr>
            <a:endParaRPr lang="en-US" altLang="ja-JP" sz="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柳町功 </a:t>
            </a:r>
            <a:r>
              <a:rPr lang="en-US" altLang="ja-JP" b="1" dirty="0">
                <a:solidFill>
                  <a:srgbClr val="C00000"/>
                </a:solidFill>
              </a:rPr>
              <a:t>Isao </a:t>
            </a:r>
            <a:r>
              <a:rPr lang="en-US" altLang="ja-JP" b="1" dirty="0" err="1">
                <a:solidFill>
                  <a:srgbClr val="C00000"/>
                </a:solidFill>
              </a:rPr>
              <a:t>Yanagimachi</a:t>
            </a:r>
            <a:r>
              <a:rPr lang="ja-JP" altLang="en-US" b="1" dirty="0">
                <a:solidFill>
                  <a:srgbClr val="C00000"/>
                </a:solidFill>
              </a:rPr>
              <a:t> </a:t>
            </a:r>
            <a:r>
              <a:rPr lang="ja-JP" altLang="en-US" dirty="0"/>
              <a:t>：</a:t>
            </a:r>
            <a:r>
              <a:rPr lang="ja-JP" altLang="en-US" b="1" dirty="0">
                <a:solidFill>
                  <a:srgbClr val="C00000"/>
                </a:solidFill>
              </a:rPr>
              <a:t> </a:t>
            </a:r>
            <a:r>
              <a:rPr lang="ja-JP" altLang="en-US" dirty="0"/>
              <a:t>総合政策学部 教授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現代韓国論、東アジア経営史、財閥史（韓国・日本）</a:t>
            </a:r>
            <a:endParaRPr lang="ja-JP" altLang="en-US" sz="1300" dirty="0"/>
          </a:p>
          <a:p>
            <a:pPr marL="0" indent="0">
              <a:buNone/>
            </a:pPr>
            <a:endParaRPr lang="en-US" altLang="ja-JP" sz="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髙木丈也 </a:t>
            </a:r>
            <a:r>
              <a:rPr lang="en-US" altLang="ja-JP" b="1" dirty="0">
                <a:solidFill>
                  <a:srgbClr val="C00000"/>
                </a:solidFill>
              </a:rPr>
              <a:t>Takeya Takagi</a:t>
            </a:r>
            <a:r>
              <a:rPr lang="ja-JP" altLang="en-US" b="1" dirty="0"/>
              <a:t> </a:t>
            </a:r>
            <a:r>
              <a:rPr lang="ja-JP" altLang="en-US" dirty="0"/>
              <a:t>：総合政策学部 専任講師</a:t>
            </a:r>
          </a:p>
          <a:p>
            <a:pPr marL="0" indent="0">
              <a:buNone/>
            </a:pPr>
            <a:r>
              <a:rPr lang="ja-JP" altLang="en-US" dirty="0"/>
              <a:t>　朝鮮語学、方言学、談話分析</a:t>
            </a:r>
          </a:p>
          <a:p>
            <a:pPr marL="0" indent="0">
              <a:buNone/>
            </a:pPr>
            <a:endParaRPr lang="en-US" altLang="ja-JP" sz="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金泰仁 </a:t>
            </a:r>
            <a:r>
              <a:rPr lang="en-US" altLang="ja-JP" b="1" dirty="0" err="1">
                <a:solidFill>
                  <a:srgbClr val="C00000"/>
                </a:solidFill>
              </a:rPr>
              <a:t>Taein</a:t>
            </a:r>
            <a:r>
              <a:rPr lang="en-US" altLang="ja-JP" b="1" dirty="0">
                <a:solidFill>
                  <a:srgbClr val="C00000"/>
                </a:solidFill>
              </a:rPr>
              <a:t> Kim</a:t>
            </a:r>
            <a:r>
              <a:rPr lang="ja-JP" altLang="en-US" b="1" dirty="0"/>
              <a:t> </a:t>
            </a:r>
            <a:r>
              <a:rPr lang="ja-JP" altLang="en-US" dirty="0"/>
              <a:t>：</a:t>
            </a:r>
            <a:r>
              <a:rPr lang="ja-JP" altLang="en-US" b="1" dirty="0"/>
              <a:t> </a:t>
            </a:r>
            <a:r>
              <a:rPr lang="ja-JP" altLang="en-US" dirty="0"/>
              <a:t>総合政策学部 訪問講師</a:t>
            </a:r>
            <a:r>
              <a:rPr lang="en-US" altLang="ja-JP" dirty="0"/>
              <a:t>(</a:t>
            </a:r>
            <a:r>
              <a:rPr lang="ja-JP" altLang="en-US" dirty="0"/>
              <a:t>招聘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r>
              <a:rPr lang="ja-JP" altLang="en-US" dirty="0"/>
              <a:t>　朝鮮語学、朝鮮語意味論</a:t>
            </a:r>
            <a:endParaRPr lang="en-US" altLang="ja-JP" b="1" dirty="0">
              <a:solidFill>
                <a:srgbClr val="C00000"/>
              </a:solidFill>
            </a:endParaRPr>
          </a:p>
        </p:txBody>
      </p:sp>
      <p:pic>
        <p:nvPicPr>
          <p:cNvPr id="5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75217" y="365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6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800" advTm="25800"/>
    </mc:Choice>
    <mc:Fallback xmlns="">
      <p:transition spd="slow" advTm="25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accent4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講義担当者</a:t>
            </a:r>
            <a:r>
              <a:rPr lang="en-US" altLang="ja-JP" dirty="0">
                <a:solidFill>
                  <a:schemeClr val="accent4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(2)</a:t>
            </a:r>
            <a:endParaRPr kumimoji="1" lang="ja-JP" altLang="en-US" dirty="0">
              <a:solidFill>
                <a:schemeClr val="accent4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690689"/>
            <a:ext cx="11075377" cy="4666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u="sng" dirty="0"/>
              <a:t>◆非常勤講師</a:t>
            </a:r>
            <a:endParaRPr lang="en-US" altLang="ja-JP" b="1" u="sng" dirty="0"/>
          </a:p>
          <a:p>
            <a:pPr marL="0" indent="0">
              <a:buNone/>
            </a:pPr>
            <a:endParaRPr lang="en-US" altLang="ja-JP" sz="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中島仁 </a:t>
            </a:r>
            <a:r>
              <a:rPr lang="en-US" altLang="ja-JP" b="1" dirty="0">
                <a:solidFill>
                  <a:srgbClr val="C00000"/>
                </a:solidFill>
              </a:rPr>
              <a:t>Hitoshi Nakajima</a:t>
            </a:r>
            <a:r>
              <a:rPr lang="ja-JP" altLang="en-US" dirty="0"/>
              <a:t>　朝鮮語学</a:t>
            </a:r>
            <a:endParaRPr lang="en-US" altLang="ja-JP" dirty="0"/>
          </a:p>
          <a:p>
            <a:pPr marL="0" indent="0">
              <a:buNone/>
            </a:pPr>
            <a:endParaRPr lang="en-US" altLang="ja-JP" sz="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金恵珍 </a:t>
            </a:r>
            <a:r>
              <a:rPr lang="en-US" altLang="ja-JP" b="1" dirty="0" err="1">
                <a:solidFill>
                  <a:srgbClr val="C00000"/>
                </a:solidFill>
              </a:rPr>
              <a:t>Hyejin</a:t>
            </a:r>
            <a:r>
              <a:rPr lang="en-US" altLang="ja-JP" b="1" dirty="0">
                <a:solidFill>
                  <a:srgbClr val="C00000"/>
                </a:solidFill>
              </a:rPr>
              <a:t> Kim</a:t>
            </a:r>
            <a:r>
              <a:rPr lang="ja-JP" altLang="en-US" dirty="0"/>
              <a:t>　朝鮮語学、語彙論、対照言語学</a:t>
            </a:r>
            <a:endParaRPr lang="ja-JP" altLang="en-US" sz="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ja-JP" sz="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金新珏 </a:t>
            </a:r>
            <a:r>
              <a:rPr lang="en-US" altLang="ja-JP" b="1" dirty="0" err="1">
                <a:solidFill>
                  <a:srgbClr val="C00000"/>
                </a:solidFill>
              </a:rPr>
              <a:t>Shingak</a:t>
            </a:r>
            <a:r>
              <a:rPr lang="en-US" altLang="ja-JP" b="1" dirty="0">
                <a:solidFill>
                  <a:srgbClr val="C00000"/>
                </a:solidFill>
              </a:rPr>
              <a:t> Kim</a:t>
            </a:r>
            <a:r>
              <a:rPr lang="ja-JP" altLang="en-US" b="1" dirty="0">
                <a:solidFill>
                  <a:srgbClr val="C00000"/>
                </a:solidFill>
              </a:rPr>
              <a:t>　</a:t>
            </a:r>
            <a:r>
              <a:rPr lang="ja-JP" altLang="en-US" dirty="0"/>
              <a:t>朝鮮語学、社会言語学、社会音声学 </a:t>
            </a:r>
            <a:endParaRPr lang="ja-JP" altLang="en-US" sz="700" dirty="0"/>
          </a:p>
          <a:p>
            <a:pPr marL="0" indent="0">
              <a:buNone/>
            </a:pPr>
            <a:endParaRPr lang="en-US" altLang="ja-JP" sz="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徐旻延 </a:t>
            </a:r>
            <a:r>
              <a:rPr lang="en-US" altLang="ja-JP" b="1" dirty="0" err="1">
                <a:solidFill>
                  <a:srgbClr val="C00000"/>
                </a:solidFill>
              </a:rPr>
              <a:t>Minjung</a:t>
            </a:r>
            <a:r>
              <a:rPr lang="en-US" altLang="ja-JP" b="1" dirty="0">
                <a:solidFill>
                  <a:srgbClr val="C00000"/>
                </a:solidFill>
              </a:rPr>
              <a:t> </a:t>
            </a:r>
            <a:r>
              <a:rPr lang="en-US" altLang="ja-JP" b="1" dirty="0" err="1">
                <a:solidFill>
                  <a:srgbClr val="C00000"/>
                </a:solidFill>
              </a:rPr>
              <a:t>Seo</a:t>
            </a:r>
            <a:r>
              <a:rPr lang="ja-JP" altLang="en-US" b="1" dirty="0">
                <a:solidFill>
                  <a:srgbClr val="C00000"/>
                </a:solidFill>
              </a:rPr>
              <a:t>　</a:t>
            </a:r>
            <a:r>
              <a:rPr lang="ja-JP" altLang="en-US" dirty="0"/>
              <a:t>社会言語学、朝鮮語学</a:t>
            </a:r>
            <a:endParaRPr lang="ja-JP" altLang="en-US" sz="900" dirty="0"/>
          </a:p>
          <a:p>
            <a:pPr marL="0" indent="0">
              <a:buNone/>
            </a:pPr>
            <a:endParaRPr lang="en-US" altLang="ja-JP" sz="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柳川陽介 </a:t>
            </a:r>
            <a:r>
              <a:rPr lang="en-US" altLang="ja-JP" b="1" dirty="0" err="1">
                <a:solidFill>
                  <a:srgbClr val="C00000"/>
                </a:solidFill>
              </a:rPr>
              <a:t>Yousuke</a:t>
            </a:r>
            <a:r>
              <a:rPr lang="en-US" altLang="ja-JP" b="1" dirty="0">
                <a:solidFill>
                  <a:srgbClr val="C00000"/>
                </a:solidFill>
              </a:rPr>
              <a:t> </a:t>
            </a:r>
            <a:r>
              <a:rPr lang="en-US" altLang="ja-JP" b="1" dirty="0" err="1">
                <a:solidFill>
                  <a:srgbClr val="C00000"/>
                </a:solidFill>
              </a:rPr>
              <a:t>Yanagawa</a:t>
            </a:r>
            <a:r>
              <a:rPr lang="ja-JP" altLang="en-US" dirty="0"/>
              <a:t>　朝鮮文学</a:t>
            </a:r>
          </a:p>
        </p:txBody>
      </p:sp>
      <p:pic>
        <p:nvPicPr>
          <p:cNvPr id="4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0918" y="3651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940" advTm="17940"/>
    </mc:Choice>
    <mc:Fallback xmlns="">
      <p:transition spd="slow" advTm="17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accent4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今学期の注意点</a:t>
            </a:r>
            <a:endParaRPr kumimoji="1" lang="ja-JP" altLang="en-US" dirty="0">
              <a:solidFill>
                <a:schemeClr val="accent4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690689"/>
            <a:ext cx="11075377" cy="4666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１．授業日程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授業期間：</a:t>
            </a:r>
            <a:r>
              <a:rPr lang="en-US" altLang="ja-JP" dirty="0"/>
              <a:t>4/30(</a:t>
            </a:r>
            <a:r>
              <a:rPr lang="ja-JP" altLang="en-US" dirty="0"/>
              <a:t>木</a:t>
            </a:r>
            <a:r>
              <a:rPr lang="en-US" altLang="ja-JP" dirty="0"/>
              <a:t>)</a:t>
            </a:r>
            <a:r>
              <a:rPr lang="ja-JP" altLang="en-US" dirty="0"/>
              <a:t>～</a:t>
            </a:r>
            <a:r>
              <a:rPr lang="en-US" altLang="ja-JP" dirty="0"/>
              <a:t>7/22(</a:t>
            </a:r>
            <a:r>
              <a:rPr lang="ja-JP" altLang="en-US" dirty="0"/>
              <a:t>水</a:t>
            </a:r>
            <a:r>
              <a:rPr lang="en-US" altLang="ja-JP" dirty="0"/>
              <a:t>)</a:t>
            </a:r>
            <a:r>
              <a:rPr lang="ja-JP" altLang="en-US" dirty="0"/>
              <a:t>＋試験</a:t>
            </a:r>
            <a:r>
              <a:rPr lang="en-US" altLang="ja-JP" dirty="0"/>
              <a:t>(</a:t>
            </a:r>
            <a:r>
              <a:rPr lang="ja-JP" altLang="en-US" dirty="0"/>
              <a:t>～</a:t>
            </a:r>
            <a:r>
              <a:rPr lang="en-US" altLang="ja-JP" dirty="0"/>
              <a:t>7/31(</a:t>
            </a:r>
            <a:r>
              <a:rPr lang="ja-JP" altLang="en-US" dirty="0"/>
              <a:t>金</a:t>
            </a:r>
            <a:r>
              <a:rPr lang="en-US" altLang="ja-JP" dirty="0"/>
              <a:t>))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>
                <a:latin typeface="+mn-ea"/>
              </a:rPr>
              <a:t>　授業回数：</a:t>
            </a:r>
            <a:r>
              <a:rPr lang="en-US" altLang="ja-JP" dirty="0">
                <a:latin typeface="+mn-ea"/>
              </a:rPr>
              <a:t>12</a:t>
            </a:r>
            <a:r>
              <a:rPr lang="ja-JP" altLang="en-US" dirty="0">
                <a:latin typeface="+mn-ea"/>
              </a:rPr>
              <a:t>回＋試験</a:t>
            </a:r>
            <a:endParaRPr lang="zh-TW" altLang="en-US" dirty="0">
              <a:latin typeface="+mn-ea"/>
            </a:endParaRPr>
          </a:p>
          <a:p>
            <a:pPr marL="0" indent="0">
              <a:buNone/>
            </a:pPr>
            <a:endParaRPr lang="en-US" altLang="ja-JP" sz="1400" dirty="0"/>
          </a:p>
          <a:p>
            <a:pPr marL="0" indent="0">
              <a:buNone/>
            </a:pPr>
            <a:r>
              <a:rPr lang="ja-JP" altLang="en-US" dirty="0"/>
              <a:t>２．インテンシブの</a:t>
            </a:r>
            <a:r>
              <a:rPr lang="en-US" altLang="ja-JP" dirty="0"/>
              <a:t>90</a:t>
            </a:r>
            <a:r>
              <a:rPr lang="ja-JP" altLang="en-US" dirty="0"/>
              <a:t>分化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       9:25-10:55</a:t>
            </a:r>
            <a:r>
              <a:rPr lang="ja-JP" altLang="en-US" dirty="0"/>
              <a:t>（１限）   </a:t>
            </a:r>
            <a:r>
              <a:rPr lang="en-US" altLang="ja-JP" dirty="0"/>
              <a:t>11:10-12:40</a:t>
            </a:r>
            <a:r>
              <a:rPr lang="ja-JP" altLang="en-US" dirty="0"/>
              <a:t>（２限）　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     13:00-14:30</a:t>
            </a:r>
            <a:r>
              <a:rPr lang="ja-JP" altLang="en-US" dirty="0"/>
              <a:t>（３限）   </a:t>
            </a:r>
            <a:r>
              <a:rPr lang="en-US" altLang="ja-JP" dirty="0"/>
              <a:t>14:45-16:15</a:t>
            </a:r>
            <a:r>
              <a:rPr lang="ja-JP" altLang="en-US" dirty="0"/>
              <a:t>（４限）　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     16:30-18:00</a:t>
            </a:r>
            <a:r>
              <a:rPr lang="ja-JP" altLang="en-US" dirty="0"/>
              <a:t>（５限）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ja-JP" altLang="en-US" sz="700" dirty="0"/>
          </a:p>
          <a:p>
            <a:pPr marL="0" indent="0">
              <a:buNone/>
            </a:pPr>
            <a:endParaRPr lang="ja-JP" altLang="en-US" dirty="0"/>
          </a:p>
        </p:txBody>
      </p:sp>
      <p:pic>
        <p:nvPicPr>
          <p:cNvPr id="5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95025" y="365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940" advTm="57000"/>
    </mc:Choice>
    <mc:Fallback xmlns="">
      <p:transition spd="slow" advTm="5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00B0F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使用教材</a:t>
            </a:r>
            <a:r>
              <a:rPr lang="en-US" altLang="ja-JP" dirty="0">
                <a:solidFill>
                  <a:srgbClr val="00B0F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(1)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1161" y="1553063"/>
            <a:ext cx="11544300" cy="4909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600" b="1" dirty="0">
                <a:solidFill>
                  <a:srgbClr val="0070C0"/>
                </a:solidFill>
              </a:rPr>
              <a:t>◎インテンシブ１、ベーシック１</a:t>
            </a:r>
            <a:endParaRPr lang="en-US" altLang="ja-JP" sz="1400" dirty="0">
              <a:effectLst/>
            </a:endParaRPr>
          </a:p>
          <a:p>
            <a:pPr marL="0" indent="0">
              <a:buNone/>
            </a:pPr>
            <a:r>
              <a:rPr lang="en-US" altLang="ja-JP" sz="2600" dirty="0">
                <a:effectLst/>
              </a:rPr>
              <a:t>『</a:t>
            </a:r>
            <a:r>
              <a:rPr lang="ja-JP" altLang="en-US" sz="2600" dirty="0">
                <a:effectLst/>
              </a:rPr>
              <a:t>ハングル ハングル</a:t>
            </a:r>
            <a:r>
              <a:rPr lang="en-US" altLang="ja-JP" sz="2600" dirty="0">
                <a:effectLst/>
              </a:rPr>
              <a:t>Ⅰ』(</a:t>
            </a:r>
            <a:r>
              <a:rPr lang="ja-JP" altLang="en-US" sz="2600" dirty="0">
                <a:effectLst/>
              </a:rPr>
              <a:t>髙木丈也、金泰仁著、</a:t>
            </a:r>
            <a:endParaRPr lang="en-US" altLang="ja-JP" sz="2600" dirty="0">
              <a:effectLst/>
            </a:endParaRPr>
          </a:p>
          <a:p>
            <a:pPr marL="0" indent="0">
              <a:buNone/>
            </a:pPr>
            <a:r>
              <a:rPr lang="en-US" altLang="ja-JP" sz="2600" dirty="0"/>
              <a:t>                                                   </a:t>
            </a:r>
            <a:r>
              <a:rPr lang="ja-JP" altLang="en-US" sz="2600" dirty="0">
                <a:effectLst/>
              </a:rPr>
              <a:t>朝日出版社、</a:t>
            </a:r>
            <a:r>
              <a:rPr lang="en-US" altLang="ja-JP" sz="2600" dirty="0">
                <a:effectLst/>
              </a:rPr>
              <a:t>2020</a:t>
            </a:r>
            <a:r>
              <a:rPr lang="ja-JP" altLang="en-US" sz="2600" dirty="0">
                <a:effectLst/>
              </a:rPr>
              <a:t>）</a:t>
            </a:r>
            <a:endParaRPr lang="en-US" altLang="ja-JP" sz="2600" dirty="0">
              <a:effectLst/>
            </a:endParaRPr>
          </a:p>
          <a:p>
            <a:pPr marL="0" indent="0">
              <a:buNone/>
            </a:pPr>
            <a:r>
              <a:rPr lang="ja-JP" altLang="en-US" sz="2600" dirty="0"/>
              <a:t>  慶應生協 </a:t>
            </a:r>
            <a:r>
              <a:rPr lang="en-US" altLang="ja-JP" sz="2600" dirty="0"/>
              <a:t>SFC</a:t>
            </a:r>
            <a:r>
              <a:rPr lang="ja-JP" altLang="en-US" sz="2600" dirty="0"/>
              <a:t>の</a:t>
            </a:r>
            <a:r>
              <a:rPr lang="en-US" altLang="ja-JP" sz="2600" dirty="0"/>
              <a:t>HP</a:t>
            </a:r>
            <a:r>
              <a:rPr lang="ja-JP" altLang="en-US" sz="2600" dirty="0"/>
              <a:t>で購入</a:t>
            </a:r>
            <a:endParaRPr lang="en-US" altLang="ja-JP" sz="2600" dirty="0"/>
          </a:p>
          <a:p>
            <a:pPr marL="0" indent="0">
              <a:buNone/>
            </a:pPr>
            <a:r>
              <a:rPr lang="ja-JP" altLang="en-US" sz="2600" dirty="0"/>
              <a:t>  </a:t>
            </a:r>
            <a:r>
              <a:rPr lang="en-US" altLang="ja-JP" sz="2600" dirty="0"/>
              <a:t>https://www.univcoop.jp/keio/news_4/news_detail_207914.html</a:t>
            </a:r>
          </a:p>
          <a:p>
            <a:pPr marL="0" indent="0">
              <a:buNone/>
            </a:pPr>
            <a:r>
              <a:rPr lang="en-US" altLang="ja-JP" sz="2600" dirty="0"/>
              <a:t>※Amazon</a:t>
            </a:r>
            <a:r>
              <a:rPr lang="ja-JP" altLang="en-US" sz="2600" dirty="0" err="1"/>
              <a:t>での</a:t>
            </a:r>
            <a:r>
              <a:rPr lang="ja-JP" altLang="en-US" sz="2600" dirty="0"/>
              <a:t>取り扱いはないので、注意。</a:t>
            </a:r>
            <a:endParaRPr lang="en-US" altLang="ja-JP" sz="2600" dirty="0"/>
          </a:p>
          <a:p>
            <a:pPr marL="0" indent="0">
              <a:buNone/>
            </a:pPr>
            <a:endParaRPr lang="en-US" altLang="ja-JP" sz="1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2600" b="1" dirty="0">
                <a:solidFill>
                  <a:srgbClr val="0070C0"/>
                </a:solidFill>
              </a:rPr>
              <a:t>◎ベーシック２ 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『SFC</a:t>
            </a:r>
            <a:r>
              <a:rPr lang="ja-JP" altLang="en-US" sz="2600" dirty="0"/>
              <a:t>朝鮮語</a:t>
            </a:r>
            <a:r>
              <a:rPr lang="en-US" altLang="ja-JP" sz="2600" dirty="0"/>
              <a:t>Ⅰ』(</a:t>
            </a:r>
            <a:r>
              <a:rPr lang="ja-JP" altLang="en-US" sz="2600" dirty="0"/>
              <a:t>髙木丈也、金泰仁著、私家版、</a:t>
            </a:r>
            <a:r>
              <a:rPr lang="en-US" altLang="ja-JP" sz="2600" dirty="0"/>
              <a:t>2019</a:t>
            </a:r>
            <a:r>
              <a:rPr lang="ja-JP" altLang="en-US" sz="2600" dirty="0"/>
              <a:t>）</a:t>
            </a:r>
            <a:endParaRPr lang="en-US" altLang="ja-JP" sz="2600" dirty="0"/>
          </a:p>
          <a:p>
            <a:pPr marL="0" indent="0">
              <a:buNone/>
            </a:pPr>
            <a:r>
              <a:rPr lang="ja-JP" altLang="en-US" sz="2600" dirty="0"/>
              <a:t>  </a:t>
            </a:r>
            <a:r>
              <a:rPr lang="en-US" altLang="ja-JP" sz="2600" dirty="0"/>
              <a:t>2019</a:t>
            </a:r>
            <a:r>
              <a:rPr lang="ja-JP" altLang="en-US" sz="2600" dirty="0"/>
              <a:t>年秋学期のベーシック１と同じ教材を使用。</a:t>
            </a:r>
            <a:endParaRPr lang="en-US" altLang="ja-JP" sz="2600" dirty="0"/>
          </a:p>
          <a:p>
            <a:pPr marL="0" indent="0">
              <a:buNone/>
            </a:pPr>
            <a:endParaRPr lang="en-US" altLang="ja-JP" sz="2600" dirty="0"/>
          </a:p>
          <a:p>
            <a:pPr marL="0" indent="0">
              <a:buNone/>
            </a:pPr>
            <a:endParaRPr lang="en-US" altLang="ja-JP" sz="2600" dirty="0"/>
          </a:p>
          <a:p>
            <a:pPr marL="0" indent="0">
              <a:buNone/>
            </a:pPr>
            <a:endParaRPr lang="en-US" altLang="ja-JP" sz="2600" dirty="0">
              <a:effectLst/>
            </a:endParaRPr>
          </a:p>
          <a:p>
            <a:pPr marL="0" indent="0">
              <a:buNone/>
            </a:pPr>
            <a:endParaRPr lang="en-US" altLang="ja-JP" sz="800" dirty="0">
              <a:effectLst/>
            </a:endParaRPr>
          </a:p>
          <a:p>
            <a:pPr marL="0" indent="0">
              <a:buNone/>
            </a:pPr>
            <a:endParaRPr lang="en-US" altLang="ja-JP" sz="800" dirty="0">
              <a:effectLst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529" y="455391"/>
            <a:ext cx="2119319" cy="2995945"/>
          </a:xfrm>
          <a:prstGeom prst="rect">
            <a:avLst/>
          </a:prstGeom>
        </p:spPr>
      </p:pic>
      <p:pic>
        <p:nvPicPr>
          <p:cNvPr id="5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6" name="録音されたサウンド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7" name="録音されたサウンド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10118" y="2280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7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8770" advTm="58770"/>
    </mc:Choice>
    <mc:Fallback xmlns="">
      <p:transition spd="slow" advTm="58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8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Microsoft Macintosh PowerPoint</Application>
  <PresentationFormat>ワイド画面</PresentationFormat>
  <Paragraphs>60</Paragraphs>
  <Slides>6</Slides>
  <Notes>0</Notes>
  <HiddenSlides>0</HiddenSlides>
  <MMClips>8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HG創英角ｺﾞｼｯｸUB</vt:lpstr>
      <vt:lpstr>新細明體</vt:lpstr>
      <vt:lpstr>游ゴシック</vt:lpstr>
      <vt:lpstr>游ゴシック Light</vt:lpstr>
      <vt:lpstr>Arial</vt:lpstr>
      <vt:lpstr>Office テーマ</vt:lpstr>
      <vt:lpstr>SFC朝鮮語研究室 2020年 春学期 ガイダンス 資料</vt:lpstr>
      <vt:lpstr>コースデザイン</vt:lpstr>
      <vt:lpstr>講義担当者(1)</vt:lpstr>
      <vt:lpstr>講義担当者(2)</vt:lpstr>
      <vt:lpstr>今学期の注意点</vt:lpstr>
      <vt:lpstr>使用教材(1)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SFC朝鮮語研究室 2020年 春学期 ガイダンス 資料</dc:title>
  <dc:creator>内藤 頌子</dc:creator>
  <cp:lastModifiedBy>内藤 頌子</cp:lastModifiedBy>
  <cp:revision>1</cp:revision>
  <dcterms:created xsi:type="dcterms:W3CDTF">2020-04-21T02:42:29Z</dcterms:created>
  <dcterms:modified xsi:type="dcterms:W3CDTF">2020-04-21T02:42:51Z</dcterms:modified>
</cp:coreProperties>
</file>